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70" r:id="rId5"/>
    <p:sldId id="27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81" d="100"/>
          <a:sy n="81" d="100"/>
        </p:scale>
        <p:origin x="-294"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182091"/>
            <a:ext cx="7838902" cy="1446550"/>
          </a:xfrm>
          <a:prstGeom prst="rect">
            <a:avLst/>
          </a:prstGeom>
          <a:noFill/>
        </p:spPr>
        <p:txBody>
          <a:bodyPr wrap="square" rtlCol="1">
            <a:spAutoFit/>
          </a:bodyPr>
          <a:lstStyle/>
          <a:p>
            <a:pPr algn="ctr"/>
            <a:r>
              <a:rPr lang="ar-SA" sz="4400" dirty="0" smtClean="0">
                <a:solidFill>
                  <a:schemeClr val="bg1"/>
                </a:solidFill>
              </a:rPr>
              <a:t>منهج البحث واليات النشر في المجلات العلمية </a:t>
            </a:r>
            <a:endParaRPr lang="ar-IQ" sz="4400" dirty="0">
              <a:solidFill>
                <a:schemeClr val="bg1"/>
              </a:solidFill>
            </a:endParaRPr>
          </a:p>
        </p:txBody>
      </p:sp>
    </p:spTree>
    <p:extLst>
      <p:ext uri="{BB962C8B-B14F-4D97-AF65-F5344CB8AC3E}">
        <p14:creationId xmlns:p14="http://schemas.microsoft.com/office/powerpoint/2010/main" val="928343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5208137"/>
            <a:ext cx="6096000" cy="1477328"/>
          </a:xfrm>
          <a:prstGeom prst="rect">
            <a:avLst/>
          </a:prstGeom>
        </p:spPr>
        <p:txBody>
          <a:bodyPr>
            <a:spAutoFit/>
          </a:bodyPr>
          <a:lstStyle/>
          <a:p>
            <a:r>
              <a:rPr lang="en-US" dirty="0"/>
              <a:t>International Journal for Parasitology</a:t>
            </a:r>
          </a:p>
          <a:p>
            <a:r>
              <a:rPr lang="en-US" dirty="0" smtClean="0"/>
              <a:t>Scopus </a:t>
            </a:r>
            <a:r>
              <a:rPr lang="en-US" dirty="0"/>
              <a:t>coverage </a:t>
            </a:r>
            <a:r>
              <a:rPr lang="en-US" dirty="0" err="1"/>
              <a:t>years:from</a:t>
            </a:r>
            <a:r>
              <a:rPr lang="en-US" dirty="0"/>
              <a:t> 1971 to 2016</a:t>
            </a:r>
          </a:p>
          <a:p>
            <a:r>
              <a:rPr lang="en-US" dirty="0" err="1"/>
              <a:t>Publisher:Elsevier</a:t>
            </a:r>
            <a:r>
              <a:rPr lang="en-US" dirty="0"/>
              <a:t> Limited</a:t>
            </a:r>
          </a:p>
          <a:p>
            <a:r>
              <a:rPr lang="en-US" dirty="0"/>
              <a:t>ISSN:0020-7519</a:t>
            </a:r>
          </a:p>
          <a:p>
            <a:r>
              <a:rPr lang="en-US" dirty="0" smtClean="0"/>
              <a:t>Subject </a:t>
            </a:r>
            <a:r>
              <a:rPr lang="en-US" dirty="0" err="1"/>
              <a:t>area:Immunology</a:t>
            </a:r>
            <a:r>
              <a:rPr lang="en-US" dirty="0"/>
              <a:t> and Microbiology: Parasitology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1" y="294420"/>
            <a:ext cx="3117272" cy="4182339"/>
          </a:xfrm>
          <a:prstGeom prst="rect">
            <a:avLst/>
          </a:prstGeom>
        </p:spPr>
      </p:pic>
      <p:sp>
        <p:nvSpPr>
          <p:cNvPr id="4" name="Rectangle 3"/>
          <p:cNvSpPr/>
          <p:nvPr/>
        </p:nvSpPr>
        <p:spPr>
          <a:xfrm>
            <a:off x="152400" y="4826675"/>
            <a:ext cx="6096000" cy="2031325"/>
          </a:xfrm>
          <a:prstGeom prst="rect">
            <a:avLst/>
          </a:prstGeom>
        </p:spPr>
        <p:txBody>
          <a:bodyPr>
            <a:spAutoFit/>
          </a:bodyPr>
          <a:lstStyle/>
          <a:p>
            <a:r>
              <a:rPr lang="en-US" dirty="0" err="1"/>
              <a:t>CiteScore</a:t>
            </a:r>
            <a:r>
              <a:rPr lang="en-US" dirty="0"/>
              <a:t>: 3.89 ℹ   </a:t>
            </a:r>
          </a:p>
          <a:p>
            <a:r>
              <a:rPr lang="en-US" dirty="0"/>
              <a:t>▻ More about </a:t>
            </a:r>
            <a:r>
              <a:rPr lang="en-US" dirty="0" err="1"/>
              <a:t>CiteScore</a:t>
            </a:r>
            <a:r>
              <a:rPr lang="en-US" dirty="0"/>
              <a:t> </a:t>
            </a:r>
          </a:p>
          <a:p>
            <a:r>
              <a:rPr lang="en-US" dirty="0"/>
              <a:t> Impact Factor: 4.242 ℹ  </a:t>
            </a:r>
          </a:p>
          <a:p>
            <a:r>
              <a:rPr lang="en-US" dirty="0" smtClean="0"/>
              <a:t>5-Year </a:t>
            </a:r>
            <a:r>
              <a:rPr lang="en-US" dirty="0"/>
              <a:t>Impact Factor: 3.665 ℹ  </a:t>
            </a:r>
          </a:p>
          <a:p>
            <a:r>
              <a:rPr lang="en-US" dirty="0" smtClean="0"/>
              <a:t>Source </a:t>
            </a:r>
            <a:r>
              <a:rPr lang="en-US" dirty="0"/>
              <a:t>Normalized Impact per Paper (SNIP): 1.466 ℹ  </a:t>
            </a:r>
          </a:p>
          <a:p>
            <a:r>
              <a:rPr lang="en-US" dirty="0" err="1" smtClean="0"/>
              <a:t>SCImago</a:t>
            </a:r>
            <a:r>
              <a:rPr lang="en-US" dirty="0" smtClean="0"/>
              <a:t> </a:t>
            </a:r>
            <a:r>
              <a:rPr lang="en-US" dirty="0"/>
              <a:t>Journal Rank (SJR): 1.999 ℹ  </a:t>
            </a:r>
          </a:p>
          <a:p>
            <a:r>
              <a:rPr lang="en-US" dirty="0" smtClean="0"/>
              <a:t>▻ </a:t>
            </a:r>
            <a:r>
              <a:rPr lang="en-US" dirty="0"/>
              <a:t>View More on Journal Insights </a:t>
            </a:r>
          </a:p>
        </p:txBody>
      </p:sp>
      <p:sp>
        <p:nvSpPr>
          <p:cNvPr id="5" name="Rectangle 4"/>
          <p:cNvSpPr/>
          <p:nvPr/>
        </p:nvSpPr>
        <p:spPr>
          <a:xfrm>
            <a:off x="2819401" y="-261885"/>
            <a:ext cx="6096000" cy="1754326"/>
          </a:xfrm>
          <a:prstGeom prst="rect">
            <a:avLst/>
          </a:prstGeom>
        </p:spPr>
        <p:txBody>
          <a:bodyPr>
            <a:spAutoFit/>
          </a:bodyPr>
          <a:lstStyle/>
          <a:p>
            <a:endParaRPr lang="en-US" dirty="0"/>
          </a:p>
          <a:p>
            <a:r>
              <a:rPr lang="en-US" dirty="0"/>
              <a:t>International Journal for Parasitology</a:t>
            </a:r>
          </a:p>
          <a:p>
            <a:r>
              <a:rPr lang="en-US" dirty="0" smtClean="0"/>
              <a:t>Sponsored </a:t>
            </a:r>
            <a:r>
              <a:rPr lang="en-US" dirty="0"/>
              <a:t>by the Australian Society for Parasitology</a:t>
            </a:r>
          </a:p>
          <a:p>
            <a:r>
              <a:rPr lang="en-US" dirty="0" smtClean="0"/>
              <a:t>▻</a:t>
            </a:r>
            <a:r>
              <a:rPr lang="en-US" dirty="0"/>
              <a:t>Supports Open Access </a:t>
            </a:r>
          </a:p>
          <a:p>
            <a:r>
              <a:rPr lang="en-US" dirty="0" smtClean="0"/>
              <a:t>Editor-in-Chief</a:t>
            </a:r>
            <a:r>
              <a:rPr lang="en-US" dirty="0"/>
              <a:t>: B.M. Cooke </a:t>
            </a:r>
          </a:p>
          <a:p>
            <a:r>
              <a:rPr lang="en-US" dirty="0" smtClean="0"/>
              <a:t>▻</a:t>
            </a:r>
            <a:r>
              <a:rPr lang="en-US" dirty="0"/>
              <a:t>View Editorial Board</a:t>
            </a:r>
            <a:endParaRPr lang="ar-IQ" dirty="0"/>
          </a:p>
        </p:txBody>
      </p:sp>
      <p:sp>
        <p:nvSpPr>
          <p:cNvPr id="6" name="Rectangle 5"/>
          <p:cNvSpPr/>
          <p:nvPr/>
        </p:nvSpPr>
        <p:spPr>
          <a:xfrm>
            <a:off x="0" y="1465941"/>
            <a:ext cx="8915401" cy="3323987"/>
          </a:xfrm>
          <a:prstGeom prst="rect">
            <a:avLst/>
          </a:prstGeom>
        </p:spPr>
        <p:txBody>
          <a:bodyPr wrap="square">
            <a:spAutoFit/>
          </a:bodyPr>
          <a:lstStyle/>
          <a:p>
            <a:r>
              <a:rPr lang="en-US" sz="1400" dirty="0"/>
              <a:t>The International Journal for Parasitology publishes the results of original research in all aspects of basic and applied parasitology, including all the fields covered by its Specialist Editors, and ranging from parasites and host-parasite relationships of intrinsic biological interest to those of social and economic importance in human and veterinary medicine and agriculture. Original research includes the development of novel and innovative concepts and ideas, as well as experimental and observational science that raises new hypotheses. Because of its breadth of discipline coverage, the aims and significance of all contributions should be made clear to readers who are not expert in the particular subject of papers. In applied parasitology, it will tend to </a:t>
            </a:r>
            <a:r>
              <a:rPr lang="en-US" sz="1400" dirty="0" err="1"/>
              <a:t>favour</a:t>
            </a:r>
            <a:r>
              <a:rPr lang="en-US" sz="1400" dirty="0"/>
              <a:t> contributions of broader significance to the subject rather than narrow, highly </a:t>
            </a:r>
            <a:r>
              <a:rPr lang="en-US" sz="1400" dirty="0" err="1"/>
              <a:t>specialised</a:t>
            </a:r>
            <a:r>
              <a:rPr lang="en-US" sz="1400" dirty="0"/>
              <a:t> applications. The principal form of publication is the full length paper which contains substantial results from a major program of research. The Journal also provides a medium for the publication of shorter, but complete, papers reporting highly significant original findings, as </a:t>
            </a:r>
            <a:r>
              <a:rPr lang="en-US" sz="1400" dirty="0" err="1"/>
              <a:t>Succinctus</a:t>
            </a:r>
            <a:r>
              <a:rPr lang="en-US" sz="1400" dirty="0"/>
              <a:t> articles. It also publishes Thematic Issues incorporating papers on a topical theme and commissions papers with emphasis on shorter, </a:t>
            </a:r>
            <a:r>
              <a:rPr lang="en-US" sz="1400" dirty="0" err="1"/>
              <a:t>focussed</a:t>
            </a:r>
            <a:r>
              <a:rPr lang="en-US" sz="1400" dirty="0"/>
              <a:t> Reviews of topical issues and strategically important subjects. The Journal encourages critical comment and debate on matters of current controversy in parasitology via "Current Opinions". </a:t>
            </a:r>
            <a:endParaRPr lang="ar-IQ" sz="1400" dirty="0"/>
          </a:p>
        </p:txBody>
      </p:sp>
    </p:spTree>
    <p:extLst>
      <p:ext uri="{BB962C8B-B14F-4D97-AF65-F5344CB8AC3E}">
        <p14:creationId xmlns:p14="http://schemas.microsoft.com/office/powerpoint/2010/main" val="2979787722"/>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6127" y="1582341"/>
            <a:ext cx="7917873" cy="3416320"/>
          </a:xfrm>
          <a:prstGeom prst="rect">
            <a:avLst/>
          </a:prstGeom>
        </p:spPr>
        <p:txBody>
          <a:bodyPr wrap="square">
            <a:spAutoFit/>
          </a:bodyPr>
          <a:lstStyle/>
          <a:p>
            <a:r>
              <a:rPr lang="en-US" dirty="0"/>
              <a:t>Criteria for Manuscript: </a:t>
            </a:r>
            <a:br>
              <a:rPr lang="en-US" dirty="0"/>
            </a:br>
            <a:r>
              <a:rPr lang="en-US" dirty="0"/>
              <a:t>International Journal of Poultry Science is a rapid publication institution and its sympathetic review process serve the scientific community by publishing their research findings at the highest priority and speed. submitted Articles are published after in-house evaluation procedure. On the basis of the in-house evaluation report possible decisions on a manuscript are:</a:t>
            </a:r>
          </a:p>
          <a:p>
            <a:r>
              <a:rPr lang="en-US" dirty="0"/>
              <a:t>• Accepted as it is</a:t>
            </a:r>
            <a:br>
              <a:rPr lang="en-US" dirty="0"/>
            </a:br>
            <a:r>
              <a:rPr lang="en-US" dirty="0"/>
              <a:t>• Accepted after minor revision</a:t>
            </a:r>
            <a:br>
              <a:rPr lang="en-US" dirty="0"/>
            </a:br>
            <a:r>
              <a:rPr lang="en-US" dirty="0"/>
              <a:t>• Accepted after major revision</a:t>
            </a:r>
            <a:br>
              <a:rPr lang="en-US" dirty="0"/>
            </a:br>
            <a:r>
              <a:rPr lang="en-US" dirty="0"/>
              <a:t>• Rejected</a:t>
            </a:r>
            <a:br>
              <a:rPr lang="en-US" dirty="0"/>
            </a:br>
            <a:r>
              <a:rPr lang="en-US" dirty="0"/>
              <a:t>• Referred to the external expert for further evaluation</a:t>
            </a:r>
            <a:endParaRPr lang="ar-IQ" dirty="0"/>
          </a:p>
        </p:txBody>
      </p:sp>
    </p:spTree>
    <p:extLst>
      <p:ext uri="{BB962C8B-B14F-4D97-AF65-F5344CB8AC3E}">
        <p14:creationId xmlns:p14="http://schemas.microsoft.com/office/powerpoint/2010/main" val="124578356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73" y="1205345"/>
            <a:ext cx="10307781" cy="1477328"/>
          </a:xfrm>
          <a:prstGeom prst="rect">
            <a:avLst/>
          </a:prstGeom>
        </p:spPr>
        <p:txBody>
          <a:bodyPr wrap="square">
            <a:spAutoFit/>
          </a:bodyPr>
          <a:lstStyle/>
          <a:p>
            <a:pPr algn="just"/>
            <a:r>
              <a:rPr lang="ar-IQ" dirty="0">
                <a:solidFill>
                  <a:schemeClr val="bg1"/>
                </a:solidFill>
              </a:rPr>
              <a:t>منهجية البحث: المنهج: هو الطريق المؤدي للكشف عن الحقيقة في العلوم المختلفة وذلك عن طريق جملة من القواعد العامة التي تسيطر على سير العقل وتحدد عملياته حتى يصل إلى نتيجة مقبولة.المنهج هو الطريق المؤدي للكشف عن الحقيقة في العلوم المختلفة وذلك عن طريق جملة من القواعد العامة التي تسيطر على سير  العقل وتحدد عملياتة حتى يصل الى نتيجة مقبولة</a:t>
            </a:r>
            <a:r>
              <a:rPr lang="ar-IQ" dirty="0" smtClean="0">
                <a:solidFill>
                  <a:schemeClr val="bg1"/>
                </a:solidFill>
              </a:rPr>
              <a:t>.                                                   </a:t>
            </a:r>
            <a:endParaRPr lang="ar-IQ" dirty="0">
              <a:solidFill>
                <a:schemeClr val="bg1"/>
              </a:solidFill>
            </a:endParaRPr>
          </a:p>
          <a:p>
            <a:pPr algn="just"/>
            <a:endParaRPr lang="ar-IQ" dirty="0"/>
          </a:p>
        </p:txBody>
      </p:sp>
      <p:sp>
        <p:nvSpPr>
          <p:cNvPr id="7" name="TextBox 6"/>
          <p:cNvSpPr txBox="1"/>
          <p:nvPr/>
        </p:nvSpPr>
        <p:spPr>
          <a:xfrm>
            <a:off x="83127" y="2682673"/>
            <a:ext cx="10307781" cy="1754326"/>
          </a:xfrm>
          <a:prstGeom prst="rect">
            <a:avLst/>
          </a:prstGeom>
          <a:noFill/>
        </p:spPr>
        <p:txBody>
          <a:bodyPr wrap="square" rtlCol="1">
            <a:spAutoFit/>
          </a:bodyPr>
          <a:lstStyle/>
          <a:p>
            <a:pPr algn="just"/>
            <a:r>
              <a:rPr lang="ar-IQ" dirty="0">
                <a:solidFill>
                  <a:schemeClr val="bg1"/>
                </a:solidFill>
              </a:rPr>
              <a:t>والبحث ببساطة هو اجابة عن سؤال محدد لم تتم الاجابة عنه مسبقا بالاعتماد على الجهد البشري.</a:t>
            </a:r>
          </a:p>
          <a:p>
            <a:pPr algn="just"/>
            <a:r>
              <a:rPr lang="ar-IQ" dirty="0">
                <a:solidFill>
                  <a:schemeClr val="bg1"/>
                </a:solidFill>
              </a:rPr>
              <a:t>ان البحث الحقيقي هو عملية الوصول الى حلول مستقلة لمشكلة من خلال الجمع المنظم والمخطط وتحليل وتفسير البيانات</a:t>
            </a:r>
            <a:r>
              <a:rPr lang="ar-IQ" dirty="0" smtClean="0">
                <a:solidFill>
                  <a:schemeClr val="bg1"/>
                </a:solidFill>
              </a:rPr>
              <a:t>.                                                                                                                        </a:t>
            </a:r>
            <a:endParaRPr lang="ar-IQ" dirty="0">
              <a:solidFill>
                <a:schemeClr val="bg1"/>
              </a:solidFill>
            </a:endParaRPr>
          </a:p>
          <a:p>
            <a:pPr algn="just"/>
            <a:r>
              <a:rPr lang="ar-IQ" dirty="0">
                <a:solidFill>
                  <a:schemeClr val="bg1"/>
                </a:solidFill>
              </a:rPr>
              <a:t>وفي جميع الاحوال فان هذه البحوث لابد وان يتم نشرها وجعلها متاحة للاخرين لكي يتم الاستفادة منها والاضافة عليها وبهذا فان عجلة التطور العلمي ستدور وتتطور المعرفة. </a:t>
            </a:r>
            <a:r>
              <a:rPr lang="ar-IQ" dirty="0" smtClean="0">
                <a:solidFill>
                  <a:schemeClr val="bg1"/>
                </a:solidFill>
              </a:rPr>
              <a:t>                                                   </a:t>
            </a:r>
          </a:p>
          <a:p>
            <a:pPr algn="just"/>
            <a:r>
              <a:rPr lang="ar-IQ" dirty="0" smtClean="0">
                <a:solidFill>
                  <a:schemeClr val="bg1"/>
                </a:solidFill>
              </a:rPr>
              <a:t>.	</a:t>
            </a:r>
            <a:endParaRPr lang="ar-IQ" dirty="0"/>
          </a:p>
        </p:txBody>
      </p:sp>
      <p:sp>
        <p:nvSpPr>
          <p:cNvPr id="8" name="TextBox 7"/>
          <p:cNvSpPr txBox="1"/>
          <p:nvPr/>
        </p:nvSpPr>
        <p:spPr>
          <a:xfrm>
            <a:off x="5818910" y="540327"/>
            <a:ext cx="3572167" cy="369332"/>
          </a:xfrm>
          <a:prstGeom prst="rect">
            <a:avLst/>
          </a:prstGeom>
          <a:noFill/>
        </p:spPr>
        <p:txBody>
          <a:bodyPr wrap="square" rtlCol="1">
            <a:spAutoFit/>
          </a:bodyPr>
          <a:lstStyle/>
          <a:p>
            <a:pPr algn="r"/>
            <a:r>
              <a:rPr lang="ar-IQ" dirty="0" smtClean="0">
                <a:solidFill>
                  <a:schemeClr val="bg1"/>
                </a:solidFill>
              </a:rPr>
              <a:t>منهجية البحث</a:t>
            </a:r>
            <a:endParaRPr lang="ar-IQ" dirty="0">
              <a:solidFill>
                <a:schemeClr val="bg1"/>
              </a:solidFill>
            </a:endParaRPr>
          </a:p>
        </p:txBody>
      </p:sp>
      <p:sp>
        <p:nvSpPr>
          <p:cNvPr id="9" name="TextBox 8"/>
          <p:cNvSpPr txBox="1"/>
          <p:nvPr/>
        </p:nvSpPr>
        <p:spPr>
          <a:xfrm>
            <a:off x="4638389" y="4160001"/>
            <a:ext cx="5933208" cy="3139321"/>
          </a:xfrm>
          <a:prstGeom prst="rect">
            <a:avLst/>
          </a:prstGeom>
          <a:noFill/>
        </p:spPr>
        <p:txBody>
          <a:bodyPr wrap="square" rtlCol="1">
            <a:spAutoFit/>
          </a:bodyPr>
          <a:lstStyle/>
          <a:p>
            <a:pPr algn="r"/>
            <a:r>
              <a:rPr lang="ar-SA" dirty="0" smtClean="0">
                <a:solidFill>
                  <a:schemeClr val="bg1"/>
                </a:solidFill>
              </a:rPr>
              <a:t>خطوات البحث العلمي:</a:t>
            </a:r>
          </a:p>
          <a:p>
            <a:pPr algn="r"/>
            <a:r>
              <a:rPr lang="ar-SA" dirty="0">
                <a:solidFill>
                  <a:schemeClr val="bg1"/>
                </a:solidFill>
              </a:rPr>
              <a:t> </a:t>
            </a:r>
            <a:r>
              <a:rPr lang="ar-SA" dirty="0" smtClean="0">
                <a:solidFill>
                  <a:schemeClr val="bg1"/>
                </a:solidFill>
              </a:rPr>
              <a:t>  تحديد المشكلة </a:t>
            </a:r>
          </a:p>
          <a:p>
            <a:pPr algn="r"/>
            <a:r>
              <a:rPr lang="ar-SA" dirty="0" smtClean="0">
                <a:solidFill>
                  <a:schemeClr val="bg1"/>
                </a:solidFill>
              </a:rPr>
              <a:t>     جمع المعلومات </a:t>
            </a:r>
            <a:r>
              <a:rPr lang="en-US" dirty="0" smtClean="0">
                <a:solidFill>
                  <a:schemeClr val="bg1"/>
                </a:solidFill>
              </a:rPr>
              <a:t>  </a:t>
            </a:r>
            <a:endParaRPr lang="ar-SA" dirty="0" smtClean="0">
              <a:solidFill>
                <a:schemeClr val="bg1"/>
              </a:solidFill>
            </a:endParaRPr>
          </a:p>
          <a:p>
            <a:pPr algn="r"/>
            <a:r>
              <a:rPr lang="ar-SA" dirty="0" smtClean="0">
                <a:solidFill>
                  <a:schemeClr val="bg1"/>
                </a:solidFill>
              </a:rPr>
              <a:t>        تحديد الهدف </a:t>
            </a:r>
            <a:endParaRPr lang="ar-SA" dirty="0">
              <a:solidFill>
                <a:schemeClr val="bg1"/>
              </a:solidFill>
            </a:endParaRPr>
          </a:p>
          <a:p>
            <a:pPr algn="r"/>
            <a:r>
              <a:rPr lang="ar-SA" dirty="0" smtClean="0">
                <a:solidFill>
                  <a:schemeClr val="bg1"/>
                </a:solidFill>
              </a:rPr>
              <a:t>          تصميم التجربة </a:t>
            </a:r>
          </a:p>
          <a:p>
            <a:pPr algn="r"/>
            <a:r>
              <a:rPr lang="ar-SA" dirty="0" smtClean="0">
                <a:solidFill>
                  <a:schemeClr val="bg1"/>
                </a:solidFill>
              </a:rPr>
              <a:t>            تنفيذها </a:t>
            </a:r>
          </a:p>
          <a:p>
            <a:pPr algn="r"/>
            <a:r>
              <a:rPr lang="ar-SA" dirty="0" smtClean="0">
                <a:solidFill>
                  <a:schemeClr val="bg1"/>
                </a:solidFill>
              </a:rPr>
              <a:t>              الحصول على النتائج</a:t>
            </a:r>
          </a:p>
          <a:p>
            <a:pPr algn="r"/>
            <a:r>
              <a:rPr lang="ar-SA" dirty="0">
                <a:solidFill>
                  <a:schemeClr val="bg1"/>
                </a:solidFill>
              </a:rPr>
              <a:t> </a:t>
            </a:r>
            <a:r>
              <a:rPr lang="ar-SA" dirty="0" smtClean="0">
                <a:solidFill>
                  <a:schemeClr val="bg1"/>
                </a:solidFill>
              </a:rPr>
              <a:t>                الكتابة</a:t>
            </a:r>
          </a:p>
          <a:p>
            <a:pPr algn="r"/>
            <a:r>
              <a:rPr lang="ar-SA" dirty="0">
                <a:solidFill>
                  <a:schemeClr val="bg1"/>
                </a:solidFill>
              </a:rPr>
              <a:t> </a:t>
            </a:r>
            <a:r>
              <a:rPr lang="ar-SA" dirty="0" smtClean="0">
                <a:solidFill>
                  <a:schemeClr val="bg1"/>
                </a:solidFill>
              </a:rPr>
              <a:t>                  النشر</a:t>
            </a:r>
            <a:endParaRPr lang="ar-SA" dirty="0">
              <a:solidFill>
                <a:schemeClr val="bg1"/>
              </a:solidFill>
            </a:endParaRPr>
          </a:p>
          <a:p>
            <a:endParaRPr lang="ar-SA" dirty="0" smtClean="0"/>
          </a:p>
          <a:p>
            <a:endParaRPr lang="ar-IQ" dirty="0"/>
          </a:p>
        </p:txBody>
      </p:sp>
      <p:pic>
        <p:nvPicPr>
          <p:cNvPr id="10" name="Picture 9"/>
          <p:cNvPicPr>
            <a:picLocks noChangeAspect="1"/>
          </p:cNvPicPr>
          <p:nvPr/>
        </p:nvPicPr>
        <p:blipFill>
          <a:blip r:embed="rId2"/>
          <a:stretch>
            <a:fillRect/>
          </a:stretch>
        </p:blipFill>
        <p:spPr>
          <a:xfrm>
            <a:off x="2391465" y="4160001"/>
            <a:ext cx="2462997" cy="2286198"/>
          </a:xfrm>
          <a:prstGeom prst="rect">
            <a:avLst/>
          </a:prstGeom>
        </p:spPr>
      </p:pic>
    </p:spTree>
    <p:extLst>
      <p:ext uri="{BB962C8B-B14F-4D97-AF65-F5344CB8AC3E}">
        <p14:creationId xmlns:p14="http://schemas.microsoft.com/office/powerpoint/2010/main" val="2184293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85" y="2003397"/>
            <a:ext cx="10120745" cy="1569660"/>
          </a:xfrm>
          <a:prstGeom prst="rect">
            <a:avLst/>
          </a:prstGeom>
        </p:spPr>
        <p:txBody>
          <a:bodyPr wrap="square">
            <a:spAutoFit/>
          </a:bodyPr>
          <a:lstStyle/>
          <a:p>
            <a:pPr algn="r"/>
            <a:r>
              <a:rPr lang="ar-IQ" sz="2400" dirty="0"/>
              <a:t>يعتبر النشر المرحلة الأخيرة من البحث العلمي، فهو:</a:t>
            </a:r>
          </a:p>
          <a:p>
            <a:pPr algn="r"/>
            <a:r>
              <a:rPr lang="ar-IQ" sz="2400" dirty="0"/>
              <a:t>الوثيقة التي تثبت جودة العمل وأهميته.</a:t>
            </a:r>
          </a:p>
          <a:p>
            <a:pPr algn="r"/>
            <a:r>
              <a:rPr lang="ar-IQ" sz="2400" dirty="0"/>
              <a:t>الوسيلة التي تسمح بتعميم النتائج وانتشارها بين الباحثين.</a:t>
            </a:r>
          </a:p>
          <a:p>
            <a:pPr algn="r"/>
            <a:r>
              <a:rPr lang="ar-IQ" sz="2400" dirty="0"/>
              <a:t>وسيلة التعريف بالباحث وبمركز البحوث الذي ينتمي إليه</a:t>
            </a:r>
          </a:p>
        </p:txBody>
      </p:sp>
      <p:pic>
        <p:nvPicPr>
          <p:cNvPr id="3" name="Picture 2"/>
          <p:cNvPicPr>
            <a:picLocks noChangeAspect="1"/>
          </p:cNvPicPr>
          <p:nvPr/>
        </p:nvPicPr>
        <p:blipFill>
          <a:blip r:embed="rId2"/>
          <a:stretch>
            <a:fillRect/>
          </a:stretch>
        </p:blipFill>
        <p:spPr>
          <a:xfrm>
            <a:off x="157594" y="130980"/>
            <a:ext cx="2857500" cy="2381250"/>
          </a:xfrm>
          <a:prstGeom prst="rect">
            <a:avLst/>
          </a:prstGeom>
        </p:spPr>
      </p:pic>
      <p:pic>
        <p:nvPicPr>
          <p:cNvPr id="4" name="Picture 3"/>
          <p:cNvPicPr>
            <a:picLocks noChangeAspect="1"/>
          </p:cNvPicPr>
          <p:nvPr/>
        </p:nvPicPr>
        <p:blipFill>
          <a:blip r:embed="rId3"/>
          <a:stretch>
            <a:fillRect/>
          </a:stretch>
        </p:blipFill>
        <p:spPr>
          <a:xfrm>
            <a:off x="1100570" y="2788227"/>
            <a:ext cx="1428750" cy="1905000"/>
          </a:xfrm>
          <a:prstGeom prst="rect">
            <a:avLst/>
          </a:prstGeom>
        </p:spPr>
      </p:pic>
      <p:pic>
        <p:nvPicPr>
          <p:cNvPr id="5" name="Picture 4"/>
          <p:cNvPicPr>
            <a:picLocks noChangeAspect="1"/>
          </p:cNvPicPr>
          <p:nvPr/>
        </p:nvPicPr>
        <p:blipFill>
          <a:blip r:embed="rId4"/>
          <a:stretch>
            <a:fillRect/>
          </a:stretch>
        </p:blipFill>
        <p:spPr>
          <a:xfrm>
            <a:off x="9978960" y="375686"/>
            <a:ext cx="2213040" cy="3834716"/>
          </a:xfrm>
          <a:prstGeom prst="rect">
            <a:avLst/>
          </a:prstGeom>
        </p:spPr>
      </p:pic>
    </p:spTree>
    <p:extLst>
      <p:ext uri="{BB962C8B-B14F-4D97-AF65-F5344CB8AC3E}">
        <p14:creationId xmlns:p14="http://schemas.microsoft.com/office/powerpoint/2010/main" val="33623300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067050" cy="2790825"/>
          </a:xfrm>
          <a:prstGeom prst="rect">
            <a:avLst/>
          </a:prstGeom>
        </p:spPr>
      </p:pic>
      <p:pic>
        <p:nvPicPr>
          <p:cNvPr id="3" name="Picture 2"/>
          <p:cNvPicPr>
            <a:picLocks noChangeAspect="1"/>
          </p:cNvPicPr>
          <p:nvPr/>
        </p:nvPicPr>
        <p:blipFill>
          <a:blip r:embed="rId3"/>
          <a:stretch>
            <a:fillRect/>
          </a:stretch>
        </p:blipFill>
        <p:spPr>
          <a:xfrm>
            <a:off x="9981912" y="3019362"/>
            <a:ext cx="2210088" cy="3832327"/>
          </a:xfrm>
          <a:prstGeom prst="rect">
            <a:avLst/>
          </a:prstGeom>
        </p:spPr>
      </p:pic>
      <p:sp>
        <p:nvSpPr>
          <p:cNvPr id="4" name="Rectangle 3"/>
          <p:cNvSpPr/>
          <p:nvPr/>
        </p:nvSpPr>
        <p:spPr>
          <a:xfrm>
            <a:off x="5486399" y="1584375"/>
            <a:ext cx="6096000" cy="646331"/>
          </a:xfrm>
          <a:prstGeom prst="rect">
            <a:avLst/>
          </a:prstGeom>
        </p:spPr>
        <p:txBody>
          <a:bodyPr>
            <a:spAutoFit/>
          </a:bodyPr>
          <a:lstStyle/>
          <a:p>
            <a:r>
              <a:rPr lang="ar-IQ" dirty="0"/>
              <a:t>كتابة وصياغة البحث (تجهيزه) </a:t>
            </a:r>
          </a:p>
          <a:p>
            <a:r>
              <a:rPr lang="en-US" dirty="0"/>
              <a:t>Preparation of Manuscript</a:t>
            </a:r>
          </a:p>
        </p:txBody>
      </p:sp>
      <p:sp>
        <p:nvSpPr>
          <p:cNvPr id="5" name="Rectangle 4"/>
          <p:cNvSpPr/>
          <p:nvPr/>
        </p:nvSpPr>
        <p:spPr>
          <a:xfrm>
            <a:off x="3439886" y="574910"/>
            <a:ext cx="6096000" cy="646331"/>
          </a:xfrm>
          <a:prstGeom prst="rect">
            <a:avLst/>
          </a:prstGeom>
        </p:spPr>
        <p:txBody>
          <a:bodyPr>
            <a:spAutoFit/>
          </a:bodyPr>
          <a:lstStyle/>
          <a:p>
            <a:pPr algn="r"/>
            <a:r>
              <a:rPr lang="ar-IQ" dirty="0"/>
              <a:t>الموضوع والنتائج</a:t>
            </a:r>
          </a:p>
          <a:p>
            <a:pPr algn="r"/>
            <a:r>
              <a:rPr lang="en-US" dirty="0"/>
              <a:t>The Subject and the Results</a:t>
            </a:r>
          </a:p>
        </p:txBody>
      </p:sp>
      <p:sp>
        <p:nvSpPr>
          <p:cNvPr id="6" name="Rectangle 5"/>
          <p:cNvSpPr/>
          <p:nvPr/>
        </p:nvSpPr>
        <p:spPr>
          <a:xfrm>
            <a:off x="1741714" y="2633303"/>
            <a:ext cx="6096000" cy="646331"/>
          </a:xfrm>
          <a:prstGeom prst="rect">
            <a:avLst/>
          </a:prstGeom>
        </p:spPr>
        <p:txBody>
          <a:bodyPr>
            <a:spAutoFit/>
          </a:bodyPr>
          <a:lstStyle/>
          <a:p>
            <a:pPr algn="r"/>
            <a:r>
              <a:rPr lang="ar-IQ" dirty="0"/>
              <a:t>المجلة المناسبة لموضوع البحث</a:t>
            </a:r>
          </a:p>
          <a:p>
            <a:pPr algn="r"/>
            <a:r>
              <a:rPr lang="en-US" dirty="0"/>
              <a:t>Selection of Journal that best suits a research paper</a:t>
            </a:r>
            <a:endParaRPr lang="ar-IQ" dirty="0"/>
          </a:p>
        </p:txBody>
      </p:sp>
      <p:pic>
        <p:nvPicPr>
          <p:cNvPr id="7" name="Picture 6"/>
          <p:cNvPicPr>
            <a:picLocks noChangeAspect="1"/>
          </p:cNvPicPr>
          <p:nvPr/>
        </p:nvPicPr>
        <p:blipFill>
          <a:blip r:embed="rId4"/>
          <a:stretch>
            <a:fillRect/>
          </a:stretch>
        </p:blipFill>
        <p:spPr>
          <a:xfrm>
            <a:off x="4524870" y="3409497"/>
            <a:ext cx="2402032" cy="890093"/>
          </a:xfrm>
          <a:prstGeom prst="rect">
            <a:avLst/>
          </a:prstGeom>
        </p:spPr>
      </p:pic>
      <p:pic>
        <p:nvPicPr>
          <p:cNvPr id="8" name="Picture 7"/>
          <p:cNvPicPr>
            <a:picLocks noChangeAspect="1"/>
          </p:cNvPicPr>
          <p:nvPr/>
        </p:nvPicPr>
        <p:blipFill>
          <a:blip r:embed="rId5"/>
          <a:stretch>
            <a:fillRect/>
          </a:stretch>
        </p:blipFill>
        <p:spPr>
          <a:xfrm>
            <a:off x="2759925" y="4355467"/>
            <a:ext cx="5931922" cy="615749"/>
          </a:xfrm>
          <a:prstGeom prst="rect">
            <a:avLst/>
          </a:prstGeom>
        </p:spPr>
      </p:pic>
      <p:pic>
        <p:nvPicPr>
          <p:cNvPr id="9" name="Picture 8"/>
          <p:cNvPicPr>
            <a:picLocks noChangeAspect="1"/>
          </p:cNvPicPr>
          <p:nvPr/>
        </p:nvPicPr>
        <p:blipFill>
          <a:blip r:embed="rId6"/>
          <a:stretch>
            <a:fillRect/>
          </a:stretch>
        </p:blipFill>
        <p:spPr>
          <a:xfrm>
            <a:off x="2759925" y="4954365"/>
            <a:ext cx="5931922" cy="725487"/>
          </a:xfrm>
          <a:prstGeom prst="rect">
            <a:avLst/>
          </a:prstGeom>
        </p:spPr>
      </p:pic>
      <p:pic>
        <p:nvPicPr>
          <p:cNvPr id="10" name="Picture 9"/>
          <p:cNvPicPr>
            <a:picLocks noChangeAspect="1"/>
          </p:cNvPicPr>
          <p:nvPr/>
        </p:nvPicPr>
        <p:blipFill>
          <a:blip r:embed="rId7"/>
          <a:stretch>
            <a:fillRect/>
          </a:stretch>
        </p:blipFill>
        <p:spPr>
          <a:xfrm>
            <a:off x="2346687" y="5679852"/>
            <a:ext cx="6279424" cy="1048603"/>
          </a:xfrm>
          <a:prstGeom prst="rect">
            <a:avLst/>
          </a:prstGeom>
        </p:spPr>
      </p:pic>
    </p:spTree>
    <p:extLst>
      <p:ext uri="{BB962C8B-B14F-4D97-AF65-F5344CB8AC3E}">
        <p14:creationId xmlns:p14="http://schemas.microsoft.com/office/powerpoint/2010/main" val="3474744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96064" y="187037"/>
            <a:ext cx="2395936" cy="2231329"/>
          </a:xfrm>
          <a:prstGeom prst="rect">
            <a:avLst/>
          </a:prstGeom>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877" y="1314450"/>
            <a:ext cx="7593623" cy="5350354"/>
          </a:xfrm>
          <a:prstGeom prst="rect">
            <a:avLst/>
          </a:prstGeom>
        </p:spPr>
      </p:pic>
    </p:spTree>
    <p:extLst>
      <p:ext uri="{BB962C8B-B14F-4D97-AF65-F5344CB8AC3E}">
        <p14:creationId xmlns:p14="http://schemas.microsoft.com/office/powerpoint/2010/main" val="24211779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4989" y="327979"/>
            <a:ext cx="6096000" cy="5078313"/>
          </a:xfrm>
          <a:prstGeom prst="rect">
            <a:avLst/>
          </a:prstGeom>
        </p:spPr>
        <p:txBody>
          <a:bodyPr>
            <a:spAutoFit/>
          </a:bodyPr>
          <a:lstStyle/>
          <a:p>
            <a:pPr algn="r"/>
            <a:r>
              <a:rPr lang="ar-IQ" sz="2400" dirty="0">
                <a:solidFill>
                  <a:schemeClr val="bg1"/>
                </a:solidFill>
              </a:rPr>
              <a:t>النشر من خلال المحاضرات في الندوات والمؤتمرات.</a:t>
            </a:r>
          </a:p>
          <a:p>
            <a:pPr algn="r"/>
            <a:endParaRPr lang="ar-IQ" sz="2400" dirty="0">
              <a:solidFill>
                <a:schemeClr val="bg1"/>
              </a:solidFill>
            </a:endParaRPr>
          </a:p>
          <a:p>
            <a:pPr algn="r"/>
            <a:r>
              <a:rPr lang="ar-IQ" sz="2400" dirty="0" smtClean="0">
                <a:solidFill>
                  <a:schemeClr val="bg1"/>
                </a:solidFill>
              </a:rPr>
              <a:t>النشر </a:t>
            </a:r>
            <a:r>
              <a:rPr lang="ar-IQ" sz="2400" dirty="0">
                <a:solidFill>
                  <a:schemeClr val="bg1"/>
                </a:solidFill>
              </a:rPr>
              <a:t>من خلال </a:t>
            </a:r>
            <a:r>
              <a:rPr lang="ar-IQ" sz="2400" dirty="0" smtClean="0">
                <a:solidFill>
                  <a:schemeClr val="bg1"/>
                </a:solidFill>
              </a:rPr>
              <a:t>الملصقات في </a:t>
            </a:r>
            <a:r>
              <a:rPr lang="ar-IQ" sz="2400" dirty="0">
                <a:solidFill>
                  <a:schemeClr val="bg1"/>
                </a:solidFill>
              </a:rPr>
              <a:t>الندوات والمؤتمرات. </a:t>
            </a:r>
            <a:r>
              <a:rPr lang="en-US" sz="2400" dirty="0" smtClean="0">
                <a:solidFill>
                  <a:schemeClr val="bg1"/>
                </a:solidFill>
              </a:rPr>
              <a:t> </a:t>
            </a:r>
            <a:endParaRPr lang="ar-IQ" sz="2400" dirty="0">
              <a:solidFill>
                <a:schemeClr val="bg1"/>
              </a:solidFill>
            </a:endParaRPr>
          </a:p>
          <a:p>
            <a:pPr algn="r"/>
            <a:r>
              <a:rPr lang="ar-IQ" sz="2400" dirty="0">
                <a:solidFill>
                  <a:schemeClr val="bg1"/>
                </a:solidFill>
              </a:rPr>
              <a:t> النشر في المجلات العلمية المحلية والعربية.</a:t>
            </a:r>
          </a:p>
          <a:p>
            <a:pPr algn="r"/>
            <a:endParaRPr lang="ar-IQ" sz="2400" dirty="0">
              <a:solidFill>
                <a:schemeClr val="bg1"/>
              </a:solidFill>
            </a:endParaRPr>
          </a:p>
          <a:p>
            <a:pPr algn="r"/>
            <a:r>
              <a:rPr lang="ar-IQ" sz="2400" dirty="0">
                <a:solidFill>
                  <a:schemeClr val="bg1"/>
                </a:solidFill>
              </a:rPr>
              <a:t> النشر في المجلات العلمية العالمية. </a:t>
            </a:r>
          </a:p>
          <a:p>
            <a:pPr algn="r"/>
            <a:r>
              <a:rPr lang="ar-IQ" sz="2400" dirty="0">
                <a:solidFill>
                  <a:schemeClr val="bg1"/>
                </a:solidFill>
              </a:rPr>
              <a:t>قد يكون النشر ورقي.</a:t>
            </a:r>
          </a:p>
          <a:p>
            <a:pPr algn="r"/>
            <a:r>
              <a:rPr lang="ar-IQ" sz="2400" dirty="0">
                <a:solidFill>
                  <a:schemeClr val="bg1"/>
                </a:solidFill>
              </a:rPr>
              <a:t>* أو الكتروني ومفتوح.</a:t>
            </a:r>
          </a:p>
          <a:p>
            <a:pPr algn="r"/>
            <a:r>
              <a:rPr lang="ar-IQ" sz="2400" dirty="0">
                <a:solidFill>
                  <a:schemeClr val="bg1"/>
                </a:solidFill>
              </a:rPr>
              <a:t>* أو ورقي والكتروني معاً</a:t>
            </a:r>
          </a:p>
          <a:p>
            <a:pPr algn="r"/>
            <a:endParaRPr lang="ar-IQ" sz="2400" dirty="0">
              <a:solidFill>
                <a:schemeClr val="bg1"/>
              </a:solidFill>
            </a:endParaRPr>
          </a:p>
          <a:p>
            <a:pPr algn="r"/>
            <a:endParaRPr lang="ar-IQ" dirty="0">
              <a:solidFill>
                <a:schemeClr val="bg1"/>
              </a:solidFill>
            </a:endParaRPr>
          </a:p>
          <a:p>
            <a:endParaRPr lang="ar-IQ" dirty="0"/>
          </a:p>
        </p:txBody>
      </p:sp>
      <p:pic>
        <p:nvPicPr>
          <p:cNvPr id="3" name="Picture 2"/>
          <p:cNvPicPr>
            <a:picLocks noChangeAspect="1"/>
          </p:cNvPicPr>
          <p:nvPr/>
        </p:nvPicPr>
        <p:blipFill>
          <a:blip r:embed="rId2"/>
          <a:stretch>
            <a:fillRect/>
          </a:stretch>
        </p:blipFill>
        <p:spPr>
          <a:xfrm>
            <a:off x="2166390" y="417885"/>
            <a:ext cx="2490457" cy="2023496"/>
          </a:xfrm>
          <a:prstGeom prst="rect">
            <a:avLst/>
          </a:prstGeom>
        </p:spPr>
      </p:pic>
      <p:pic>
        <p:nvPicPr>
          <p:cNvPr id="4" name="Picture 3"/>
          <p:cNvPicPr>
            <a:picLocks noChangeAspect="1"/>
          </p:cNvPicPr>
          <p:nvPr/>
        </p:nvPicPr>
        <p:blipFill>
          <a:blip r:embed="rId3"/>
          <a:stretch>
            <a:fillRect/>
          </a:stretch>
        </p:blipFill>
        <p:spPr>
          <a:xfrm>
            <a:off x="231414" y="1831622"/>
            <a:ext cx="1699898" cy="2071025"/>
          </a:xfrm>
          <a:prstGeom prst="rect">
            <a:avLst/>
          </a:prstGeom>
        </p:spPr>
      </p:pic>
      <p:pic>
        <p:nvPicPr>
          <p:cNvPr id="5" name="Picture 4"/>
          <p:cNvPicPr>
            <a:picLocks noChangeAspect="1"/>
          </p:cNvPicPr>
          <p:nvPr/>
        </p:nvPicPr>
        <p:blipFill>
          <a:blip r:embed="rId4"/>
          <a:stretch>
            <a:fillRect/>
          </a:stretch>
        </p:blipFill>
        <p:spPr>
          <a:xfrm>
            <a:off x="2166390" y="2699658"/>
            <a:ext cx="3187085" cy="3893178"/>
          </a:xfrm>
          <a:prstGeom prst="rect">
            <a:avLst/>
          </a:prstGeom>
        </p:spPr>
      </p:pic>
      <p:pic>
        <p:nvPicPr>
          <p:cNvPr id="6" name="Picture 5"/>
          <p:cNvPicPr>
            <a:picLocks noChangeAspect="1"/>
          </p:cNvPicPr>
          <p:nvPr/>
        </p:nvPicPr>
        <p:blipFill>
          <a:blip r:embed="rId5"/>
          <a:stretch>
            <a:fillRect/>
          </a:stretch>
        </p:blipFill>
        <p:spPr>
          <a:xfrm>
            <a:off x="231413" y="4219749"/>
            <a:ext cx="1934977" cy="2373086"/>
          </a:xfrm>
          <a:prstGeom prst="rect">
            <a:avLst/>
          </a:prstGeom>
        </p:spPr>
      </p:pic>
    </p:spTree>
    <p:extLst>
      <p:ext uri="{BB962C8B-B14F-4D97-AF65-F5344CB8AC3E}">
        <p14:creationId xmlns:p14="http://schemas.microsoft.com/office/powerpoint/2010/main" val="11019496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83894" y="174125"/>
            <a:ext cx="3340898" cy="1066892"/>
          </a:xfrm>
          <a:prstGeom prst="rect">
            <a:avLst/>
          </a:prstGeom>
        </p:spPr>
      </p:pic>
      <p:sp>
        <p:nvSpPr>
          <p:cNvPr id="4" name="Rectangle 3"/>
          <p:cNvSpPr/>
          <p:nvPr/>
        </p:nvSpPr>
        <p:spPr>
          <a:xfrm>
            <a:off x="-146449" y="707571"/>
            <a:ext cx="8730343" cy="3693319"/>
          </a:xfrm>
          <a:prstGeom prst="rect">
            <a:avLst/>
          </a:prstGeom>
        </p:spPr>
        <p:txBody>
          <a:bodyPr wrap="square">
            <a:spAutoFit/>
          </a:bodyPr>
          <a:lstStyle/>
          <a:p>
            <a:pPr algn="r"/>
            <a:r>
              <a:rPr lang="ar-IQ" dirty="0"/>
              <a:t>التأكيد على عناصر المقال  الأساسية:</a:t>
            </a:r>
          </a:p>
          <a:p>
            <a:pPr algn="r"/>
            <a:r>
              <a:rPr lang="ar-IQ" dirty="0"/>
              <a:t> العنوان، أن يكون مختصراً و معبراً و واضحاً. </a:t>
            </a:r>
          </a:p>
          <a:p>
            <a:pPr algn="r"/>
            <a:r>
              <a:rPr lang="ar-IQ" dirty="0"/>
              <a:t> الملخص، أن يكون مختصراً، شاملاً بنتائجه، دقيقاً، خال من المراجع.</a:t>
            </a:r>
          </a:p>
          <a:p>
            <a:pPr algn="r"/>
            <a:r>
              <a:rPr lang="ar-IQ" dirty="0"/>
              <a:t>الكلمات المفتاحية، أن تكون مختارة بدقة.</a:t>
            </a:r>
          </a:p>
          <a:p>
            <a:pPr algn="r"/>
            <a:r>
              <a:rPr lang="ar-IQ" dirty="0"/>
              <a:t>المقدمة، تعطي فكرة عن الموضوع والمشكلة والأعمال السابقة والهدف من العمل.</a:t>
            </a:r>
          </a:p>
          <a:p>
            <a:pPr algn="r"/>
            <a:r>
              <a:rPr lang="ar-IQ" dirty="0"/>
              <a:t> المواد و طرائق العمل، والتركيز على النقاط الجديدة والاهتمام بالتحليل الاحصائي.</a:t>
            </a:r>
          </a:p>
          <a:p>
            <a:pPr algn="r"/>
            <a:r>
              <a:rPr lang="ar-IQ" dirty="0"/>
              <a:t> النتائج، ان تكون واضحة ومختصرة ومركزة مع تجنب التكرار، الجداول والمخططات واضحة  وتعبر عن نفسها.</a:t>
            </a:r>
          </a:p>
          <a:p>
            <a:pPr algn="r"/>
            <a:r>
              <a:rPr lang="ar-IQ" dirty="0"/>
              <a:t> المناقشة، تفسير النتائج ومقارنتها مع الدراسات المشابهة والإشارة بوضوح للنقاط التي يجب استكمالها ببحث اخر .</a:t>
            </a:r>
          </a:p>
          <a:p>
            <a:pPr algn="r"/>
            <a:r>
              <a:rPr lang="ar-IQ" dirty="0"/>
              <a:t> الشكر، يغطي كل من ساهم وساعد في إنجاز العمل و ايصاله لمرحلة النشر.</a:t>
            </a:r>
          </a:p>
          <a:p>
            <a:pPr algn="r"/>
            <a:r>
              <a:rPr lang="ar-IQ" dirty="0"/>
              <a:t> قائمة المراجع المستخدمة ونوعيتها. </a:t>
            </a:r>
          </a:p>
          <a:p>
            <a:pPr algn="r"/>
            <a:r>
              <a:rPr lang="ar-IQ" dirty="0"/>
              <a:t> ان تكون اللغة المستخدمة علمية ودقيقة، بسيطةو واضحة</a:t>
            </a:r>
          </a:p>
        </p:txBody>
      </p:sp>
    </p:spTree>
    <p:extLst>
      <p:ext uri="{BB962C8B-B14F-4D97-AF65-F5344CB8AC3E}">
        <p14:creationId xmlns:p14="http://schemas.microsoft.com/office/powerpoint/2010/main" val="2502910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8590" y="203307"/>
            <a:ext cx="6096000" cy="646331"/>
          </a:xfrm>
          <a:prstGeom prst="rect">
            <a:avLst/>
          </a:prstGeom>
        </p:spPr>
        <p:txBody>
          <a:bodyPr>
            <a:spAutoFit/>
          </a:bodyPr>
          <a:lstStyle/>
          <a:p>
            <a:r>
              <a:rPr lang="ar-IQ" dirty="0"/>
              <a:t>الخطوات التي تهيئ الباحث للكتابة  المميزة التي تزيد فرصة</a:t>
            </a:r>
          </a:p>
          <a:p>
            <a:r>
              <a:rPr lang="ar-IQ" dirty="0"/>
              <a:t> قبول بحثه  للنشر في مجلات عالمية  عالية </a:t>
            </a:r>
            <a:r>
              <a:rPr lang="ar-IQ" dirty="0" smtClean="0"/>
              <a:t>التصننيف</a:t>
            </a:r>
            <a:endParaRPr lang="ar-IQ" dirty="0"/>
          </a:p>
        </p:txBody>
      </p:sp>
      <p:sp>
        <p:nvSpPr>
          <p:cNvPr id="5" name="Rectangle 4"/>
          <p:cNvSpPr/>
          <p:nvPr/>
        </p:nvSpPr>
        <p:spPr>
          <a:xfrm>
            <a:off x="-166254" y="1154438"/>
            <a:ext cx="10453254" cy="3416320"/>
          </a:xfrm>
          <a:prstGeom prst="rect">
            <a:avLst/>
          </a:prstGeom>
        </p:spPr>
        <p:txBody>
          <a:bodyPr wrap="square">
            <a:spAutoFit/>
          </a:bodyPr>
          <a:lstStyle/>
          <a:p>
            <a:pPr algn="r"/>
            <a:r>
              <a:rPr lang="ar-IQ" dirty="0"/>
              <a:t>1- الاطلاع على المقالات المنشورة في المجلات العلمية (اللغة و الأسلوب</a:t>
            </a:r>
            <a:r>
              <a:rPr lang="ar-IQ" dirty="0" smtClean="0"/>
              <a:t>).</a:t>
            </a:r>
            <a:endParaRPr lang="ar-IQ" dirty="0"/>
          </a:p>
          <a:p>
            <a:pPr algn="r"/>
            <a:endParaRPr lang="ar-IQ" dirty="0"/>
          </a:p>
          <a:p>
            <a:pPr algn="r"/>
            <a:r>
              <a:rPr lang="ar-IQ" dirty="0"/>
              <a:t>2- الاهتمام بالطريقة التي يكتب بها الباحثون الاخرون ابحاثهم، من حيث الشكل العام، اختيار الافكار، طرق عرض النتائج .... الخ.  </a:t>
            </a:r>
          </a:p>
          <a:p>
            <a:pPr algn="r"/>
            <a:endParaRPr lang="ar-IQ" dirty="0"/>
          </a:p>
          <a:p>
            <a:pPr algn="r"/>
            <a:r>
              <a:rPr lang="ar-IQ" dirty="0"/>
              <a:t>3- الاطلاع على المقالات المنشورة والمشاكل المطروحة في مجال عملك تحديداً.</a:t>
            </a:r>
          </a:p>
          <a:p>
            <a:pPr algn="r"/>
            <a:endParaRPr lang="ar-IQ" dirty="0"/>
          </a:p>
          <a:p>
            <a:pPr algn="r"/>
            <a:r>
              <a:rPr lang="ar-IQ" dirty="0"/>
              <a:t>4- الاطلاع على المجلات الجامعية المتعلقة بموضوع دراستك.</a:t>
            </a:r>
          </a:p>
          <a:p>
            <a:pPr algn="r"/>
            <a:endParaRPr lang="ar-IQ" dirty="0"/>
          </a:p>
          <a:p>
            <a:pPr algn="r"/>
            <a:r>
              <a:rPr lang="ar-IQ" dirty="0"/>
              <a:t>5- البحث عن المقالات المنشورة الكترونياً، الابحاث المقدمة بالمؤتمرات والندوات (الحديثة).</a:t>
            </a:r>
          </a:p>
          <a:p>
            <a:pPr algn="r"/>
            <a:endParaRPr lang="ar-IQ" dirty="0"/>
          </a:p>
          <a:p>
            <a:pPr algn="r"/>
            <a:r>
              <a:rPr lang="ar-IQ" dirty="0"/>
              <a:t>6- التواصل مع الأساتذة والزملاء لاقتراح قائمة مناسبة من المراجع الضروري الاطلاع عليها.</a:t>
            </a:r>
          </a:p>
        </p:txBody>
      </p:sp>
      <p:sp>
        <p:nvSpPr>
          <p:cNvPr id="6" name="Rectangle 5"/>
          <p:cNvSpPr/>
          <p:nvPr/>
        </p:nvSpPr>
        <p:spPr>
          <a:xfrm>
            <a:off x="6654545" y="4649179"/>
            <a:ext cx="4679486" cy="369332"/>
          </a:xfrm>
          <a:prstGeom prst="rect">
            <a:avLst/>
          </a:prstGeom>
        </p:spPr>
        <p:txBody>
          <a:bodyPr wrap="none">
            <a:spAutoFit/>
          </a:bodyPr>
          <a:lstStyle/>
          <a:p>
            <a:r>
              <a:rPr lang="ar-IQ" dirty="0" smtClean="0"/>
              <a:t>2- اختيار </a:t>
            </a:r>
            <a:r>
              <a:rPr lang="ar-IQ" dirty="0"/>
              <a:t>توجه المجلات المناسبة لبحثك </a:t>
            </a:r>
            <a:r>
              <a:rPr lang="ar-IQ" dirty="0" smtClean="0"/>
              <a:t>العلمي</a:t>
            </a:r>
            <a:endParaRPr lang="ar-IQ" dirty="0"/>
          </a:p>
        </p:txBody>
      </p:sp>
      <p:sp>
        <p:nvSpPr>
          <p:cNvPr id="7" name="Rectangle 6"/>
          <p:cNvSpPr/>
          <p:nvPr/>
        </p:nvSpPr>
        <p:spPr>
          <a:xfrm>
            <a:off x="7372636" y="785106"/>
            <a:ext cx="3904964" cy="369332"/>
          </a:xfrm>
          <a:prstGeom prst="rect">
            <a:avLst/>
          </a:prstGeom>
        </p:spPr>
        <p:txBody>
          <a:bodyPr wrap="square">
            <a:spAutoFit/>
          </a:bodyPr>
          <a:lstStyle/>
          <a:p>
            <a:r>
              <a:rPr lang="ar-IQ" dirty="0"/>
              <a:t>1- التعرف والتأقلم مع المقالات العلمية:</a:t>
            </a:r>
          </a:p>
        </p:txBody>
      </p:sp>
      <p:sp>
        <p:nvSpPr>
          <p:cNvPr id="8" name="Rectangle 7"/>
          <p:cNvSpPr/>
          <p:nvPr/>
        </p:nvSpPr>
        <p:spPr>
          <a:xfrm>
            <a:off x="7672195" y="5162420"/>
            <a:ext cx="3746538" cy="369332"/>
          </a:xfrm>
          <a:prstGeom prst="rect">
            <a:avLst/>
          </a:prstGeom>
        </p:spPr>
        <p:txBody>
          <a:bodyPr wrap="none">
            <a:spAutoFit/>
          </a:bodyPr>
          <a:lstStyle/>
          <a:p>
            <a:r>
              <a:rPr lang="ar-IQ" dirty="0" smtClean="0"/>
              <a:t>3 - تجهيز </a:t>
            </a:r>
            <a:r>
              <a:rPr lang="ar-IQ" dirty="0"/>
              <a:t>المقال وفقاً للمجلة المختارة</a:t>
            </a:r>
          </a:p>
        </p:txBody>
      </p:sp>
      <p:pic>
        <p:nvPicPr>
          <p:cNvPr id="9" name="Picture 8"/>
          <p:cNvPicPr>
            <a:picLocks noChangeAspect="1"/>
          </p:cNvPicPr>
          <p:nvPr/>
        </p:nvPicPr>
        <p:blipFill>
          <a:blip r:embed="rId2"/>
          <a:stretch>
            <a:fillRect/>
          </a:stretch>
        </p:blipFill>
        <p:spPr>
          <a:xfrm>
            <a:off x="494655" y="4692038"/>
            <a:ext cx="3109229" cy="2304488"/>
          </a:xfrm>
          <a:prstGeom prst="rect">
            <a:avLst/>
          </a:prstGeom>
        </p:spPr>
      </p:pic>
      <p:pic>
        <p:nvPicPr>
          <p:cNvPr id="10" name="Picture 9"/>
          <p:cNvPicPr>
            <a:picLocks noChangeAspect="1"/>
          </p:cNvPicPr>
          <p:nvPr/>
        </p:nvPicPr>
        <p:blipFill>
          <a:blip r:embed="rId3"/>
          <a:stretch>
            <a:fillRect/>
          </a:stretch>
        </p:blipFill>
        <p:spPr>
          <a:xfrm>
            <a:off x="10157206" y="1667678"/>
            <a:ext cx="2240787" cy="2389839"/>
          </a:xfrm>
          <a:prstGeom prst="rect">
            <a:avLst/>
          </a:prstGeom>
        </p:spPr>
      </p:pic>
      <p:sp>
        <p:nvSpPr>
          <p:cNvPr id="11" name="Rectangle 10"/>
          <p:cNvSpPr/>
          <p:nvPr/>
        </p:nvSpPr>
        <p:spPr>
          <a:xfrm>
            <a:off x="8360140" y="5614976"/>
            <a:ext cx="2973891" cy="369332"/>
          </a:xfrm>
          <a:prstGeom prst="rect">
            <a:avLst/>
          </a:prstGeom>
        </p:spPr>
        <p:txBody>
          <a:bodyPr wrap="none">
            <a:spAutoFit/>
          </a:bodyPr>
          <a:lstStyle/>
          <a:p>
            <a:r>
              <a:rPr lang="ar-IQ" dirty="0"/>
              <a:t>4- قراءة المقال من قبل آخرين</a:t>
            </a:r>
          </a:p>
        </p:txBody>
      </p:sp>
      <p:pic>
        <p:nvPicPr>
          <p:cNvPr id="12" name="Picture 11"/>
          <p:cNvPicPr>
            <a:picLocks noChangeAspect="1"/>
          </p:cNvPicPr>
          <p:nvPr/>
        </p:nvPicPr>
        <p:blipFill>
          <a:blip r:embed="rId4"/>
          <a:stretch>
            <a:fillRect/>
          </a:stretch>
        </p:blipFill>
        <p:spPr>
          <a:xfrm>
            <a:off x="4595597" y="4551939"/>
            <a:ext cx="1903930" cy="2444587"/>
          </a:xfrm>
          <a:prstGeom prst="rect">
            <a:avLst/>
          </a:prstGeom>
        </p:spPr>
      </p:pic>
      <p:sp>
        <p:nvSpPr>
          <p:cNvPr id="14" name="Rectangle 13"/>
          <p:cNvSpPr/>
          <p:nvPr/>
        </p:nvSpPr>
        <p:spPr>
          <a:xfrm>
            <a:off x="8556864" y="6002299"/>
            <a:ext cx="2763898" cy="369332"/>
          </a:xfrm>
          <a:prstGeom prst="rect">
            <a:avLst/>
          </a:prstGeom>
        </p:spPr>
        <p:txBody>
          <a:bodyPr wrap="none">
            <a:spAutoFit/>
          </a:bodyPr>
          <a:lstStyle/>
          <a:p>
            <a:r>
              <a:rPr lang="ar-IQ" dirty="0" smtClean="0"/>
              <a:t>5- </a:t>
            </a:r>
            <a:r>
              <a:rPr lang="ar-IQ" dirty="0"/>
              <a:t>المراجعة الأخيرة للمقال:</a:t>
            </a:r>
          </a:p>
        </p:txBody>
      </p:sp>
      <p:sp>
        <p:nvSpPr>
          <p:cNvPr id="15" name="Rectangle 14"/>
          <p:cNvSpPr/>
          <p:nvPr/>
        </p:nvSpPr>
        <p:spPr>
          <a:xfrm>
            <a:off x="8914452" y="6389622"/>
            <a:ext cx="2363147" cy="369332"/>
          </a:xfrm>
          <a:prstGeom prst="rect">
            <a:avLst/>
          </a:prstGeom>
        </p:spPr>
        <p:txBody>
          <a:bodyPr wrap="none">
            <a:spAutoFit/>
          </a:bodyPr>
          <a:lstStyle/>
          <a:p>
            <a:r>
              <a:rPr lang="ar-IQ" dirty="0" smtClean="0"/>
              <a:t>6- </a:t>
            </a:r>
            <a:r>
              <a:rPr lang="ar-IQ" dirty="0"/>
              <a:t>إرسال المقال للنشر</a:t>
            </a:r>
          </a:p>
        </p:txBody>
      </p:sp>
    </p:spTree>
    <p:extLst>
      <p:ext uri="{BB962C8B-B14F-4D97-AF65-F5344CB8AC3E}">
        <p14:creationId xmlns:p14="http://schemas.microsoft.com/office/powerpoint/2010/main" val="406901158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402495"/>
            <a:ext cx="6096000" cy="2308324"/>
          </a:xfrm>
          <a:prstGeom prst="rect">
            <a:avLst/>
          </a:prstGeom>
        </p:spPr>
        <p:txBody>
          <a:bodyPr>
            <a:spAutoFit/>
          </a:bodyPr>
          <a:lstStyle/>
          <a:p>
            <a:pPr algn="r"/>
            <a:r>
              <a:rPr lang="ar-IQ" dirty="0"/>
              <a:t>اختيار المجلة المناسبة لنشر البحث وإرسال المقال إليها بالطريقة الرسمية.</a:t>
            </a:r>
          </a:p>
          <a:p>
            <a:pPr algn="r"/>
            <a:endParaRPr lang="ar-IQ" dirty="0"/>
          </a:p>
          <a:p>
            <a:pPr algn="r"/>
            <a:r>
              <a:rPr lang="ar-IQ" dirty="0"/>
              <a:t>  العودة لدليل ”أرشادات للباحثين“ للتعرف على شروط ارسال المقال للنشر.</a:t>
            </a:r>
          </a:p>
          <a:p>
            <a:pPr algn="r"/>
            <a:endParaRPr lang="ar-IQ" dirty="0"/>
          </a:p>
          <a:p>
            <a:pPr algn="r"/>
            <a:r>
              <a:rPr lang="ar-IQ" dirty="0"/>
              <a:t> تسمح بعض المجلات بإستقبال المقال بشكل الكتروني في حين تفضل أخرى الاستقبال بالطرق التقليدية. </a:t>
            </a:r>
          </a:p>
        </p:txBody>
      </p:sp>
      <p:pic>
        <p:nvPicPr>
          <p:cNvPr id="3" name="Picture 2"/>
          <p:cNvPicPr>
            <a:picLocks noChangeAspect="1"/>
          </p:cNvPicPr>
          <p:nvPr/>
        </p:nvPicPr>
        <p:blipFill>
          <a:blip r:embed="rId2"/>
          <a:stretch>
            <a:fillRect/>
          </a:stretch>
        </p:blipFill>
        <p:spPr>
          <a:xfrm>
            <a:off x="3084328" y="982508"/>
            <a:ext cx="2859272" cy="2383743"/>
          </a:xfrm>
          <a:prstGeom prst="rect">
            <a:avLst/>
          </a:prstGeom>
        </p:spPr>
      </p:pic>
      <p:pic>
        <p:nvPicPr>
          <p:cNvPr id="4" name="Picture 3"/>
          <p:cNvPicPr>
            <a:picLocks noChangeAspect="1"/>
          </p:cNvPicPr>
          <p:nvPr/>
        </p:nvPicPr>
        <p:blipFill>
          <a:blip r:embed="rId3"/>
          <a:stretch>
            <a:fillRect/>
          </a:stretch>
        </p:blipFill>
        <p:spPr>
          <a:xfrm>
            <a:off x="708186" y="402495"/>
            <a:ext cx="2213040" cy="3834716"/>
          </a:xfrm>
          <a:prstGeom prst="rect">
            <a:avLst/>
          </a:prstGeom>
        </p:spPr>
      </p:pic>
      <p:sp>
        <p:nvSpPr>
          <p:cNvPr id="5" name="Rectangle 4"/>
          <p:cNvSpPr/>
          <p:nvPr/>
        </p:nvSpPr>
        <p:spPr>
          <a:xfrm>
            <a:off x="4918364" y="3290832"/>
            <a:ext cx="6096000" cy="2862322"/>
          </a:xfrm>
          <a:prstGeom prst="rect">
            <a:avLst/>
          </a:prstGeom>
        </p:spPr>
        <p:txBody>
          <a:bodyPr>
            <a:spAutoFit/>
          </a:bodyPr>
          <a:lstStyle/>
          <a:p>
            <a:pPr algn="r"/>
            <a:r>
              <a:rPr lang="ar-IQ" dirty="0"/>
              <a:t> قد تطلب بعض المجلات إجراء تعديلات على المقال ومن ثم إعادة تقديمه،  يجب قراءة ملاحظات المحكمين بتمعن واجراء التعديلات المطلوبة بطريقة صحيحة.</a:t>
            </a:r>
          </a:p>
          <a:p>
            <a:pPr algn="r"/>
            <a:endParaRPr lang="ar-IQ" dirty="0"/>
          </a:p>
          <a:p>
            <a:pPr algn="r"/>
            <a:r>
              <a:rPr lang="ar-IQ" dirty="0"/>
              <a:t>  تقبّل الملاحظات والنقد، فهي تخدم البحث و الباحث حيث تدعم خبرته ومهاراته كباحث وككاتب للبحث (المقال).</a:t>
            </a:r>
          </a:p>
          <a:p>
            <a:pPr algn="r"/>
            <a:endParaRPr lang="ar-IQ" dirty="0"/>
          </a:p>
          <a:p>
            <a:pPr algn="r"/>
            <a:r>
              <a:rPr lang="ar-IQ" dirty="0"/>
              <a:t> قد يرفض مقالك، استمر بالمحاولة ولا تيأس، أهتم بأسباب الرفض، أعد كتابة المقال مع الالتزام بالنصائح والتوجيهات ثم قدمه ثانية للنشر في مجلة أخرى مناسبة.  </a:t>
            </a:r>
          </a:p>
        </p:txBody>
      </p:sp>
    </p:spTree>
    <p:extLst>
      <p:ext uri="{BB962C8B-B14F-4D97-AF65-F5344CB8AC3E}">
        <p14:creationId xmlns:p14="http://schemas.microsoft.com/office/powerpoint/2010/main" val="192217194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100</TotalTime>
  <Words>987</Words>
  <Application>Microsoft Office PowerPoint</Application>
  <PresentationFormat>مخصص</PresentationFormat>
  <Paragraphs>97</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Facet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dc:creator>
  <cp:lastModifiedBy>DR.Ahmed Saker 2o1O</cp:lastModifiedBy>
  <cp:revision>24</cp:revision>
  <dcterms:created xsi:type="dcterms:W3CDTF">2017-01-31T12:26:51Z</dcterms:created>
  <dcterms:modified xsi:type="dcterms:W3CDTF">2017-02-12T09:46:59Z</dcterms:modified>
</cp:coreProperties>
</file>